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2" r:id="rId6"/>
    <p:sldId id="273" r:id="rId7"/>
    <p:sldId id="262" r:id="rId8"/>
    <p:sldId id="263" r:id="rId9"/>
    <p:sldId id="264" r:id="rId10"/>
    <p:sldId id="268" r:id="rId11"/>
    <p:sldId id="269" r:id="rId12"/>
    <p:sldId id="270" r:id="rId13"/>
    <p:sldId id="271" r:id="rId14"/>
    <p:sldId id="265"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656" y="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963D-264A-2C24-581A-F628A44789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1B53F9-24BF-09FF-3AFF-24CAF49FDC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4436A07-230C-CD4E-9950-B557A97FBA4F}"/>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5" name="Footer Placeholder 4">
            <a:extLst>
              <a:ext uri="{FF2B5EF4-FFF2-40B4-BE49-F238E27FC236}">
                <a16:creationId xmlns:a16="http://schemas.microsoft.com/office/drawing/2014/main" id="{D5230B4C-51F2-D89B-40E1-304EE5B598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939943-FF3F-E48B-E74D-102C18E70A4F}"/>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3835083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628AA-DA1F-626A-C7F0-866BD3D985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5A9190-ECE7-7728-4E2B-C9D8B8511F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1D125-C88E-BE8F-68F4-7E75B295CC00}"/>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5" name="Footer Placeholder 4">
            <a:extLst>
              <a:ext uri="{FF2B5EF4-FFF2-40B4-BE49-F238E27FC236}">
                <a16:creationId xmlns:a16="http://schemas.microsoft.com/office/drawing/2014/main" id="{C3F2038E-C6BB-A0B9-C1DE-670AEF6A5E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3A235C-31B0-72C9-F432-E4EFCEC29C8F}"/>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2889079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F3A7D5-83D0-424C-E75D-D5350534B5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9787E0-393F-DEC8-6B5E-E14D6C1B65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91EBFA-8135-0713-B1D7-223443D71237}"/>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5" name="Footer Placeholder 4">
            <a:extLst>
              <a:ext uri="{FF2B5EF4-FFF2-40B4-BE49-F238E27FC236}">
                <a16:creationId xmlns:a16="http://schemas.microsoft.com/office/drawing/2014/main" id="{60907EE3-0854-0E33-21C7-29C20C27D7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B77368-AFC9-4B37-46D4-B334152E32F7}"/>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2628787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E3EA-C8CE-6558-935A-ADC9DBD87A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9E93D7-D9E5-7DAE-BF2C-271DF0259A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3D3523-5B7E-69C9-2C8D-10A88C51A841}"/>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5" name="Footer Placeholder 4">
            <a:extLst>
              <a:ext uri="{FF2B5EF4-FFF2-40B4-BE49-F238E27FC236}">
                <a16:creationId xmlns:a16="http://schemas.microsoft.com/office/drawing/2014/main" id="{FA2451CC-9D04-4CD2-8FA7-8BEB5BF1ED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4EE411-1E69-BEB6-2BBE-723F8229F050}"/>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4083037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6127-6B42-12B0-9688-1866E045AB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E318A6-223F-D184-F62B-F60D6B3392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0C8E4D-FBB8-A428-41FD-F920101C2B10}"/>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5" name="Footer Placeholder 4">
            <a:extLst>
              <a:ext uri="{FF2B5EF4-FFF2-40B4-BE49-F238E27FC236}">
                <a16:creationId xmlns:a16="http://schemas.microsoft.com/office/drawing/2014/main" id="{B3BDF186-0C08-77BA-E2DE-4993618373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9ABD72-BEA1-1701-E401-BD2D159D58D9}"/>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201222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9B39-2C94-8F53-3C3F-B2B4047C8F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51934E-5AA2-E3F3-FDE5-3C2EFCA789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E16743-CC06-A1E1-AD1A-21CF9F4045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AFA8F0-F04F-A84B-CD32-32836B3189DE}"/>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6" name="Footer Placeholder 5">
            <a:extLst>
              <a:ext uri="{FF2B5EF4-FFF2-40B4-BE49-F238E27FC236}">
                <a16:creationId xmlns:a16="http://schemas.microsoft.com/office/drawing/2014/main" id="{75C4D0FA-D010-82E5-CAC3-5E8CF33113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BC8F48-1BCC-515A-9126-3AA43F0AF594}"/>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218724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8FE3-5CA4-6222-5F43-1C899348A8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6D2B06-D37C-87A4-D5E1-8F6FE200B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125464-D885-9CBA-2484-4772D1E9AC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DCDF07-3EA4-8DB9-C9DF-88874064D3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82C040-EDEF-CB9D-8BCE-FA653082A3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5F3E42-9D4A-DA71-D3C0-0D09D53140EA}"/>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8" name="Footer Placeholder 7">
            <a:extLst>
              <a:ext uri="{FF2B5EF4-FFF2-40B4-BE49-F238E27FC236}">
                <a16:creationId xmlns:a16="http://schemas.microsoft.com/office/drawing/2014/main" id="{D90DEAAC-87C4-594A-301A-4AF909BC5E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DAEEE7-83D4-413E-F6D5-4C0749F572AD}"/>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1743796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54F8A-09FA-F6A4-C467-D65952AC2D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B0B44D6-D498-D079-B1D6-6DBE4BB5DD39}"/>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4" name="Footer Placeholder 3">
            <a:extLst>
              <a:ext uri="{FF2B5EF4-FFF2-40B4-BE49-F238E27FC236}">
                <a16:creationId xmlns:a16="http://schemas.microsoft.com/office/drawing/2014/main" id="{EA36C6B2-35DE-F166-30D5-BCE73723D2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C559EF-BE41-DC19-9437-ABE24069E878}"/>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154172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21F26E-B3CC-B0BE-32BE-29BD2E5E8C65}"/>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3" name="Footer Placeholder 2">
            <a:extLst>
              <a:ext uri="{FF2B5EF4-FFF2-40B4-BE49-F238E27FC236}">
                <a16:creationId xmlns:a16="http://schemas.microsoft.com/office/drawing/2014/main" id="{51053EFF-D953-4FEA-CB7E-D4EED00E6B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F07089C-BDA4-AA17-9904-EECD69D88C14}"/>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2262865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8C32-3BF4-FE52-8199-5B15D42D4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E266AC5-638A-D139-0C04-6AC791417D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9E5802-03D2-4A4F-13F1-18858186D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A95BD1-C8F0-47F5-4263-0A6056731D4A}"/>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6" name="Footer Placeholder 5">
            <a:extLst>
              <a:ext uri="{FF2B5EF4-FFF2-40B4-BE49-F238E27FC236}">
                <a16:creationId xmlns:a16="http://schemas.microsoft.com/office/drawing/2014/main" id="{828BE3AA-37C9-C0D9-DBD3-E4DA8FC656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8BAF38-3C44-7F33-EDD9-33DEF92BF0C2}"/>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3395181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38EB-D306-C11B-5AE5-50E906DC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D7EB385-6CAE-C1A2-A6DB-896901558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248F7F-D021-7E18-27FD-AEC4B2663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2042B-D85E-507B-779B-C0966E8F99C3}"/>
              </a:ext>
            </a:extLst>
          </p:cNvPr>
          <p:cNvSpPr>
            <a:spLocks noGrp="1"/>
          </p:cNvSpPr>
          <p:nvPr>
            <p:ph type="dt" sz="half" idx="10"/>
          </p:nvPr>
        </p:nvSpPr>
        <p:spPr/>
        <p:txBody>
          <a:bodyPr/>
          <a:lstStyle/>
          <a:p>
            <a:fld id="{464B878D-04F8-4D06-A9D3-C7B3B4E86898}" type="datetimeFigureOut">
              <a:rPr lang="en-IN" smtClean="0"/>
              <a:t>28-05-2025</a:t>
            </a:fld>
            <a:endParaRPr lang="en-IN"/>
          </a:p>
        </p:txBody>
      </p:sp>
      <p:sp>
        <p:nvSpPr>
          <p:cNvPr id="6" name="Footer Placeholder 5">
            <a:extLst>
              <a:ext uri="{FF2B5EF4-FFF2-40B4-BE49-F238E27FC236}">
                <a16:creationId xmlns:a16="http://schemas.microsoft.com/office/drawing/2014/main" id="{FAA49896-FE6C-7121-5293-63D4A90469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AEF553-220E-5D1C-4E5A-C7BE2290DA0F}"/>
              </a:ext>
            </a:extLst>
          </p:cNvPr>
          <p:cNvSpPr>
            <a:spLocks noGrp="1"/>
          </p:cNvSpPr>
          <p:nvPr>
            <p:ph type="sldNum" sz="quarter" idx="12"/>
          </p:nvPr>
        </p:nvSpPr>
        <p:spPr/>
        <p:txBody>
          <a:bodyPr/>
          <a:lstStyle/>
          <a:p>
            <a:fld id="{2EB369D3-8ED7-46F9-9E2A-5D5FA81BADD2}" type="slidenum">
              <a:rPr lang="en-IN" smtClean="0"/>
              <a:t>‹#›</a:t>
            </a:fld>
            <a:endParaRPr lang="en-IN"/>
          </a:p>
        </p:txBody>
      </p:sp>
    </p:spTree>
    <p:extLst>
      <p:ext uri="{BB962C8B-B14F-4D97-AF65-F5344CB8AC3E}">
        <p14:creationId xmlns:p14="http://schemas.microsoft.com/office/powerpoint/2010/main" val="2315663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8AB4C-4211-DA13-9BC7-0345C9BA9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4C921C-B853-8BB9-5C2A-362540D56D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03702D-E968-9591-F2BB-8783FB527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B878D-04F8-4D06-A9D3-C7B3B4E86898}" type="datetimeFigureOut">
              <a:rPr lang="en-IN" smtClean="0"/>
              <a:t>28-05-2025</a:t>
            </a:fld>
            <a:endParaRPr lang="en-IN"/>
          </a:p>
        </p:txBody>
      </p:sp>
      <p:sp>
        <p:nvSpPr>
          <p:cNvPr id="5" name="Footer Placeholder 4">
            <a:extLst>
              <a:ext uri="{FF2B5EF4-FFF2-40B4-BE49-F238E27FC236}">
                <a16:creationId xmlns:a16="http://schemas.microsoft.com/office/drawing/2014/main" id="{92BC4D64-386A-C3F6-C0CD-85A04071A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1F88A41-402C-C4A6-3C76-E1E219BA87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369D3-8ED7-46F9-9E2A-5D5FA81BADD2}" type="slidenum">
              <a:rPr lang="en-IN" smtClean="0"/>
              <a:t>‹#›</a:t>
            </a:fld>
            <a:endParaRPr lang="en-IN"/>
          </a:p>
        </p:txBody>
      </p:sp>
    </p:spTree>
    <p:extLst>
      <p:ext uri="{BB962C8B-B14F-4D97-AF65-F5344CB8AC3E}">
        <p14:creationId xmlns:p14="http://schemas.microsoft.com/office/powerpoint/2010/main" val="693763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E0ABA-100C-9B2C-5981-F3FEB95E94FB}"/>
              </a:ext>
            </a:extLst>
          </p:cNvPr>
          <p:cNvSpPr txBox="1"/>
          <p:nvPr/>
        </p:nvSpPr>
        <p:spPr>
          <a:xfrm>
            <a:off x="1809135" y="1120877"/>
            <a:ext cx="8445909" cy="5313314"/>
          </a:xfrm>
          <a:prstGeom prst="rect">
            <a:avLst/>
          </a:prstGeom>
          <a:noFill/>
        </p:spPr>
        <p:txBody>
          <a:bodyPr wrap="square">
            <a:spAutoFit/>
          </a:bodyPr>
          <a:lstStyle/>
          <a:p>
            <a:pPr marL="12065" marR="5080" algn="ctr">
              <a:lnSpc>
                <a:spcPct val="100299"/>
              </a:lnSpc>
              <a:spcBef>
                <a:spcPts val="125"/>
              </a:spcBef>
            </a:pPr>
            <a:r>
              <a:rPr lang="en-IN" sz="2800" b="1" u="none" spc="-10" dirty="0" err="1">
                <a:latin typeface="Times New Roman" panose="02020603050405020304" pitchFamily="18" charset="0"/>
                <a:cs typeface="Times New Roman" panose="02020603050405020304" pitchFamily="18" charset="0"/>
              </a:rPr>
              <a:t>Stockforecasting</a:t>
            </a:r>
            <a:r>
              <a:rPr lang="en-IN" sz="2800" b="1" u="none" spc="-10" dirty="0">
                <a:latin typeface="Times New Roman" panose="02020603050405020304" pitchFamily="18" charset="0"/>
                <a:cs typeface="Times New Roman" panose="02020603050405020304" pitchFamily="18" charset="0"/>
              </a:rPr>
              <a:t> using Machine Learning</a:t>
            </a:r>
          </a:p>
          <a:p>
            <a:pPr marL="12065" marR="5080" algn="ctr">
              <a:lnSpc>
                <a:spcPct val="100299"/>
              </a:lnSpc>
              <a:spcBef>
                <a:spcPts val="125"/>
              </a:spcBef>
            </a:pPr>
            <a:endParaRPr lang="en-IN" sz="2800" b="1" u="none" spc="-10" dirty="0"/>
          </a:p>
          <a:p>
            <a:pPr algn="ctr">
              <a:lnSpc>
                <a:spcPct val="100000"/>
              </a:lnSpc>
              <a:spcBef>
                <a:spcPts val="1739"/>
              </a:spcBef>
            </a:pPr>
            <a:r>
              <a:rPr lang="en-IN" sz="2000" b="1" u="none" spc="-25" dirty="0">
                <a:latin typeface="Times New Roman" panose="02020603050405020304" pitchFamily="18" charset="0"/>
                <a:cs typeface="Times New Roman" panose="02020603050405020304" pitchFamily="18" charset="0"/>
              </a:rPr>
              <a:t>By</a:t>
            </a:r>
            <a:endParaRPr lang="en-IN" sz="2000" b="1" dirty="0">
              <a:latin typeface="Times New Roman" panose="02020603050405020304" pitchFamily="18" charset="0"/>
              <a:cs typeface="Times New Roman" panose="02020603050405020304" pitchFamily="18" charset="0"/>
            </a:endParaRPr>
          </a:p>
          <a:p>
            <a:pPr algn="ctr">
              <a:lnSpc>
                <a:spcPct val="100000"/>
              </a:lnSpc>
              <a:spcBef>
                <a:spcPts val="1739"/>
              </a:spcBef>
            </a:pPr>
            <a:r>
              <a:rPr lang="en-IN" sz="2000" b="1" u="none" spc="-35" dirty="0">
                <a:latin typeface="Times New Roman" panose="02020603050405020304" pitchFamily="18" charset="0"/>
                <a:cs typeface="Times New Roman" panose="02020603050405020304" pitchFamily="18" charset="0"/>
              </a:rPr>
              <a:t>Rohan Urmude    </a:t>
            </a:r>
            <a:r>
              <a:rPr lang="en-IN" sz="2000" b="1" u="none" spc="-10" dirty="0">
                <a:latin typeface="Times New Roman" panose="02020603050405020304" pitchFamily="18" charset="0"/>
                <a:cs typeface="Times New Roman" panose="02020603050405020304" pitchFamily="18" charset="0"/>
              </a:rPr>
              <a:t>MITU21BTCS0475</a:t>
            </a:r>
          </a:p>
          <a:p>
            <a:pPr algn="ctr">
              <a:lnSpc>
                <a:spcPct val="100000"/>
              </a:lnSpc>
              <a:spcBef>
                <a:spcPts val="1739"/>
              </a:spcBef>
            </a:pPr>
            <a:r>
              <a:rPr lang="en-IN" sz="2000" b="1" spc="-10" dirty="0">
                <a:latin typeface="Times New Roman" panose="02020603050405020304" pitchFamily="18" charset="0"/>
                <a:cs typeface="Times New Roman" panose="02020603050405020304" pitchFamily="18" charset="0"/>
              </a:rPr>
              <a:t>Suraj </a:t>
            </a:r>
            <a:r>
              <a:rPr lang="en-IN" sz="2000" b="1" spc="-10" dirty="0" err="1">
                <a:latin typeface="Times New Roman" panose="02020603050405020304" pitchFamily="18" charset="0"/>
                <a:cs typeface="Times New Roman" panose="02020603050405020304" pitchFamily="18" charset="0"/>
              </a:rPr>
              <a:t>Kolpe</a:t>
            </a:r>
            <a:r>
              <a:rPr lang="en-IN" sz="2000" b="1" u="none" spc="-10" dirty="0">
                <a:latin typeface="Times New Roman" panose="02020603050405020304" pitchFamily="18" charset="0"/>
                <a:cs typeface="Times New Roman" panose="02020603050405020304" pitchFamily="18" charset="0"/>
              </a:rPr>
              <a:t>           MITU21BTCS0641 </a:t>
            </a:r>
          </a:p>
          <a:p>
            <a:pPr algn="ctr">
              <a:lnSpc>
                <a:spcPct val="100000"/>
              </a:lnSpc>
              <a:spcBef>
                <a:spcPts val="1739"/>
              </a:spcBef>
            </a:pPr>
            <a:r>
              <a:rPr lang="en-IN" sz="2000" b="1" u="none" spc="-45" dirty="0">
                <a:latin typeface="Times New Roman" panose="02020603050405020304" pitchFamily="18" charset="0"/>
                <a:cs typeface="Times New Roman" panose="02020603050405020304" pitchFamily="18" charset="0"/>
              </a:rPr>
              <a:t>Adarsh Ghule        </a:t>
            </a:r>
            <a:r>
              <a:rPr lang="en-IN" sz="2000" b="1" u="none" spc="-10" dirty="0">
                <a:latin typeface="Times New Roman" panose="02020603050405020304" pitchFamily="18" charset="0"/>
                <a:cs typeface="Times New Roman" panose="02020603050405020304" pitchFamily="18" charset="0"/>
              </a:rPr>
              <a:t>MITU21BTCS0027 </a:t>
            </a:r>
          </a:p>
          <a:p>
            <a:pPr algn="ctr">
              <a:lnSpc>
                <a:spcPct val="100000"/>
              </a:lnSpc>
              <a:spcBef>
                <a:spcPts val="1739"/>
              </a:spcBef>
            </a:pPr>
            <a:r>
              <a:rPr lang="en-IN" sz="2000" b="1" spc="-10" dirty="0">
                <a:latin typeface="Times New Roman" panose="02020603050405020304" pitchFamily="18" charset="0"/>
                <a:cs typeface="Times New Roman" panose="02020603050405020304" pitchFamily="18" charset="0"/>
              </a:rPr>
              <a:t>Yashshree Patil    MITU21BTCS0738</a:t>
            </a:r>
          </a:p>
          <a:p>
            <a:pPr algn="ctr">
              <a:lnSpc>
                <a:spcPct val="100000"/>
              </a:lnSpc>
              <a:spcBef>
                <a:spcPts val="1739"/>
              </a:spcBef>
            </a:pPr>
            <a:endParaRPr lang="en-IN" sz="2000" b="1" u="none" spc="-10" dirty="0">
              <a:latin typeface="Times New Roman" panose="02020603050405020304" pitchFamily="18" charset="0"/>
              <a:cs typeface="Times New Roman" panose="02020603050405020304" pitchFamily="18" charset="0"/>
            </a:endParaRPr>
          </a:p>
          <a:p>
            <a:pPr marL="1823720" marR="1816100" algn="ctr">
              <a:lnSpc>
                <a:spcPct val="100000"/>
              </a:lnSpc>
            </a:pPr>
            <a:endParaRPr lang="en-IN" sz="1800" b="1" u="none" spc="-10" dirty="0">
              <a:latin typeface="Times New Roman" panose="02020603050405020304" pitchFamily="18" charset="0"/>
              <a:cs typeface="Times New Roman" panose="02020603050405020304" pitchFamily="18" charset="0"/>
            </a:endParaRPr>
          </a:p>
          <a:p>
            <a:pPr marL="1823720" marR="1816100" algn="ctr">
              <a:lnSpc>
                <a:spcPct val="100000"/>
              </a:lnSpc>
            </a:pPr>
            <a:r>
              <a:rPr lang="en-IN" sz="2000" b="1" u="none" spc="-50" dirty="0">
                <a:latin typeface="Times New Roman" panose="02020603050405020304" pitchFamily="18" charset="0"/>
                <a:cs typeface="Times New Roman" panose="02020603050405020304" pitchFamily="18" charset="0"/>
              </a:rPr>
              <a:t>Guided </a:t>
            </a:r>
            <a:r>
              <a:rPr lang="en-IN" sz="2000" b="1" u="none" spc="-25" dirty="0">
                <a:latin typeface="Times New Roman" panose="02020603050405020304" pitchFamily="18" charset="0"/>
                <a:cs typeface="Times New Roman" panose="02020603050405020304" pitchFamily="18" charset="0"/>
              </a:rPr>
              <a:t>By</a:t>
            </a:r>
          </a:p>
          <a:p>
            <a:pPr marL="1823720" marR="1816100" algn="ctr">
              <a:lnSpc>
                <a:spcPct val="100000"/>
              </a:lnSpc>
            </a:pPr>
            <a:endParaRPr lang="en-IN" sz="1600" b="1" dirty="0">
              <a:latin typeface="Times New Roman" panose="02020603050405020304" pitchFamily="18" charset="0"/>
              <a:cs typeface="Times New Roman" panose="02020603050405020304" pitchFamily="18" charset="0"/>
            </a:endParaRPr>
          </a:p>
          <a:p>
            <a:pPr algn="ctr">
              <a:lnSpc>
                <a:spcPts val="3005"/>
              </a:lnSpc>
            </a:pPr>
            <a:r>
              <a:rPr lang="en-IN" sz="2400" b="1" u="none" spc="-30" dirty="0">
                <a:latin typeface="Times New Roman" panose="02020603050405020304" pitchFamily="18" charset="0"/>
                <a:cs typeface="Times New Roman" panose="02020603050405020304" pitchFamily="18" charset="0"/>
              </a:rPr>
              <a:t>Prof. Aarti </a:t>
            </a:r>
            <a:r>
              <a:rPr lang="en-IN" sz="2400" b="1" u="none" spc="-30" dirty="0" err="1">
                <a:latin typeface="Times New Roman" panose="02020603050405020304" pitchFamily="18" charset="0"/>
                <a:cs typeface="Times New Roman" panose="02020603050405020304" pitchFamily="18" charset="0"/>
              </a:rPr>
              <a:t>Pimpalkar</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83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ADF2D1-9C64-0B43-D4A9-95157FAE51F4}"/>
              </a:ext>
            </a:extLst>
          </p:cNvPr>
          <p:cNvSpPr txBox="1"/>
          <p:nvPr/>
        </p:nvSpPr>
        <p:spPr>
          <a:xfrm>
            <a:off x="776748" y="432619"/>
            <a:ext cx="3283975" cy="769441"/>
          </a:xfrm>
          <a:prstGeom prst="rect">
            <a:avLst/>
          </a:prstGeom>
          <a:noFill/>
        </p:spPr>
        <p:txBody>
          <a:bodyPr wrap="square" rtlCol="0">
            <a:spAutoFit/>
          </a:bodyPr>
          <a:lstStyle/>
          <a:p>
            <a:r>
              <a:rPr lang="en-IN" sz="4400" b="1" dirty="0"/>
              <a:t>Results </a:t>
            </a:r>
          </a:p>
        </p:txBody>
      </p:sp>
      <p:pic>
        <p:nvPicPr>
          <p:cNvPr id="4" name="Picture 3">
            <a:extLst>
              <a:ext uri="{FF2B5EF4-FFF2-40B4-BE49-F238E27FC236}">
                <a16:creationId xmlns:a16="http://schemas.microsoft.com/office/drawing/2014/main" id="{3FF310C4-2367-73F3-02F5-8AB844DC8ACE}"/>
              </a:ext>
            </a:extLst>
          </p:cNvPr>
          <p:cNvPicPr>
            <a:picLocks noChangeAspect="1"/>
          </p:cNvPicPr>
          <p:nvPr/>
        </p:nvPicPr>
        <p:blipFill>
          <a:blip r:embed="rId2"/>
          <a:stretch>
            <a:fillRect/>
          </a:stretch>
        </p:blipFill>
        <p:spPr>
          <a:xfrm>
            <a:off x="230686" y="1350974"/>
            <a:ext cx="5236049" cy="5074407"/>
          </a:xfrm>
          <a:prstGeom prst="rect">
            <a:avLst/>
          </a:prstGeom>
        </p:spPr>
      </p:pic>
      <p:pic>
        <p:nvPicPr>
          <p:cNvPr id="6" name="Picture 5">
            <a:extLst>
              <a:ext uri="{FF2B5EF4-FFF2-40B4-BE49-F238E27FC236}">
                <a16:creationId xmlns:a16="http://schemas.microsoft.com/office/drawing/2014/main" id="{1CD3E112-3E3F-BEC2-AA99-1371A93EE8A1}"/>
              </a:ext>
            </a:extLst>
          </p:cNvPr>
          <p:cNvPicPr>
            <a:picLocks noChangeAspect="1"/>
          </p:cNvPicPr>
          <p:nvPr/>
        </p:nvPicPr>
        <p:blipFill>
          <a:blip r:embed="rId3"/>
          <a:stretch>
            <a:fillRect/>
          </a:stretch>
        </p:blipFill>
        <p:spPr>
          <a:xfrm>
            <a:off x="5810766" y="1350973"/>
            <a:ext cx="6150548" cy="5074407"/>
          </a:xfrm>
          <a:prstGeom prst="rect">
            <a:avLst/>
          </a:prstGeom>
        </p:spPr>
      </p:pic>
    </p:spTree>
    <p:extLst>
      <p:ext uri="{BB962C8B-B14F-4D97-AF65-F5344CB8AC3E}">
        <p14:creationId xmlns:p14="http://schemas.microsoft.com/office/powerpoint/2010/main" val="1887678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CF641-5205-DDE9-80D8-D8CD51168BFD}"/>
              </a:ext>
            </a:extLst>
          </p:cNvPr>
          <p:cNvPicPr>
            <a:picLocks noChangeAspect="1"/>
          </p:cNvPicPr>
          <p:nvPr/>
        </p:nvPicPr>
        <p:blipFill>
          <a:blip r:embed="rId2"/>
          <a:stretch>
            <a:fillRect/>
          </a:stretch>
        </p:blipFill>
        <p:spPr>
          <a:xfrm>
            <a:off x="194937" y="357793"/>
            <a:ext cx="6795797" cy="5513150"/>
          </a:xfrm>
          <a:prstGeom prst="rect">
            <a:avLst/>
          </a:prstGeom>
        </p:spPr>
      </p:pic>
      <p:sp>
        <p:nvSpPr>
          <p:cNvPr id="4" name="TextBox 3">
            <a:extLst>
              <a:ext uri="{FF2B5EF4-FFF2-40B4-BE49-F238E27FC236}">
                <a16:creationId xmlns:a16="http://schemas.microsoft.com/office/drawing/2014/main" id="{7A7D47EA-CD76-B636-E3C4-DA774D68FB8D}"/>
              </a:ext>
            </a:extLst>
          </p:cNvPr>
          <p:cNvSpPr txBox="1"/>
          <p:nvPr/>
        </p:nvSpPr>
        <p:spPr>
          <a:xfrm>
            <a:off x="1474839" y="6095999"/>
            <a:ext cx="3372464" cy="400110"/>
          </a:xfrm>
          <a:prstGeom prst="rect">
            <a:avLst/>
          </a:prstGeom>
          <a:noFill/>
        </p:spPr>
        <p:txBody>
          <a:bodyPr wrap="square" rtlCol="0">
            <a:spAutoFit/>
          </a:bodyPr>
          <a:lstStyle/>
          <a:p>
            <a:r>
              <a:rPr lang="en-IN" sz="2000" b="1" dirty="0"/>
              <a:t>MAIN DASHBORAD</a:t>
            </a:r>
          </a:p>
        </p:txBody>
      </p:sp>
      <p:pic>
        <p:nvPicPr>
          <p:cNvPr id="6" name="Picture 5">
            <a:extLst>
              <a:ext uri="{FF2B5EF4-FFF2-40B4-BE49-F238E27FC236}">
                <a16:creationId xmlns:a16="http://schemas.microsoft.com/office/drawing/2014/main" id="{4AF30A8F-3A3D-7415-3C74-16753B90FF0B}"/>
              </a:ext>
            </a:extLst>
          </p:cNvPr>
          <p:cNvPicPr>
            <a:picLocks noChangeAspect="1"/>
          </p:cNvPicPr>
          <p:nvPr/>
        </p:nvPicPr>
        <p:blipFill>
          <a:blip r:embed="rId3"/>
          <a:stretch>
            <a:fillRect/>
          </a:stretch>
        </p:blipFill>
        <p:spPr>
          <a:xfrm>
            <a:off x="7388088" y="357793"/>
            <a:ext cx="4416391" cy="5513150"/>
          </a:xfrm>
          <a:prstGeom prst="rect">
            <a:avLst/>
          </a:prstGeom>
        </p:spPr>
      </p:pic>
      <p:sp>
        <p:nvSpPr>
          <p:cNvPr id="7" name="TextBox 6">
            <a:extLst>
              <a:ext uri="{FF2B5EF4-FFF2-40B4-BE49-F238E27FC236}">
                <a16:creationId xmlns:a16="http://schemas.microsoft.com/office/drawing/2014/main" id="{13A05456-67CE-F21B-A4AA-6B0A5E765F2A}"/>
              </a:ext>
            </a:extLst>
          </p:cNvPr>
          <p:cNvSpPr txBox="1"/>
          <p:nvPr/>
        </p:nvSpPr>
        <p:spPr>
          <a:xfrm>
            <a:off x="8327923" y="6095998"/>
            <a:ext cx="2880852" cy="400110"/>
          </a:xfrm>
          <a:prstGeom prst="rect">
            <a:avLst/>
          </a:prstGeom>
          <a:noFill/>
        </p:spPr>
        <p:txBody>
          <a:bodyPr wrap="square" rtlCol="0">
            <a:spAutoFit/>
          </a:bodyPr>
          <a:lstStyle/>
          <a:p>
            <a:r>
              <a:rPr lang="en-IN" sz="2000" b="1" dirty="0"/>
              <a:t>SCREENER OPTIONS </a:t>
            </a:r>
          </a:p>
        </p:txBody>
      </p:sp>
    </p:spTree>
    <p:extLst>
      <p:ext uri="{BB962C8B-B14F-4D97-AF65-F5344CB8AC3E}">
        <p14:creationId xmlns:p14="http://schemas.microsoft.com/office/powerpoint/2010/main" val="38405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F43E87-F111-8FC2-FFBF-841754AD0D8D}"/>
              </a:ext>
            </a:extLst>
          </p:cNvPr>
          <p:cNvPicPr>
            <a:picLocks noChangeAspect="1"/>
          </p:cNvPicPr>
          <p:nvPr/>
        </p:nvPicPr>
        <p:blipFill>
          <a:blip r:embed="rId2"/>
          <a:stretch>
            <a:fillRect/>
          </a:stretch>
        </p:blipFill>
        <p:spPr>
          <a:xfrm>
            <a:off x="507407" y="226142"/>
            <a:ext cx="10966838" cy="6410632"/>
          </a:xfrm>
          <a:prstGeom prst="rect">
            <a:avLst/>
          </a:prstGeom>
        </p:spPr>
      </p:pic>
    </p:spTree>
    <p:extLst>
      <p:ext uri="{BB962C8B-B14F-4D97-AF65-F5344CB8AC3E}">
        <p14:creationId xmlns:p14="http://schemas.microsoft.com/office/powerpoint/2010/main" val="3691495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6B876-764E-357A-E104-6BF126A4843F}"/>
              </a:ext>
            </a:extLst>
          </p:cNvPr>
          <p:cNvPicPr>
            <a:picLocks noChangeAspect="1"/>
          </p:cNvPicPr>
          <p:nvPr/>
        </p:nvPicPr>
        <p:blipFill>
          <a:blip r:embed="rId2"/>
          <a:stretch>
            <a:fillRect/>
          </a:stretch>
        </p:blipFill>
        <p:spPr>
          <a:xfrm>
            <a:off x="70857" y="724381"/>
            <a:ext cx="5749840" cy="5409237"/>
          </a:xfrm>
          <a:prstGeom prst="rect">
            <a:avLst/>
          </a:prstGeom>
        </p:spPr>
      </p:pic>
      <p:pic>
        <p:nvPicPr>
          <p:cNvPr id="5" name="Picture 4">
            <a:extLst>
              <a:ext uri="{FF2B5EF4-FFF2-40B4-BE49-F238E27FC236}">
                <a16:creationId xmlns:a16="http://schemas.microsoft.com/office/drawing/2014/main" id="{4FAB2F6F-3455-09D7-8D1D-AC2CE3FEC790}"/>
              </a:ext>
            </a:extLst>
          </p:cNvPr>
          <p:cNvPicPr>
            <a:picLocks noChangeAspect="1"/>
          </p:cNvPicPr>
          <p:nvPr/>
        </p:nvPicPr>
        <p:blipFill>
          <a:blip r:embed="rId3"/>
          <a:stretch>
            <a:fillRect/>
          </a:stretch>
        </p:blipFill>
        <p:spPr>
          <a:xfrm>
            <a:off x="5985497" y="724380"/>
            <a:ext cx="5990193" cy="5409237"/>
          </a:xfrm>
          <a:prstGeom prst="rect">
            <a:avLst/>
          </a:prstGeom>
        </p:spPr>
      </p:pic>
    </p:spTree>
    <p:extLst>
      <p:ext uri="{BB962C8B-B14F-4D97-AF65-F5344CB8AC3E}">
        <p14:creationId xmlns:p14="http://schemas.microsoft.com/office/powerpoint/2010/main" val="359256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59444D-272D-D812-5498-5943CA186786}"/>
              </a:ext>
            </a:extLst>
          </p:cNvPr>
          <p:cNvSpPr txBox="1"/>
          <p:nvPr/>
        </p:nvSpPr>
        <p:spPr>
          <a:xfrm>
            <a:off x="865239" y="889987"/>
            <a:ext cx="7167716" cy="523220"/>
          </a:xfrm>
          <a:prstGeom prst="rect">
            <a:avLst/>
          </a:prstGeom>
          <a:noFill/>
        </p:spPr>
        <p:txBody>
          <a:bodyPr wrap="square">
            <a:spAutoFit/>
          </a:bodyPr>
          <a:lstStyle/>
          <a:p>
            <a:r>
              <a:rPr lang="en-IN" sz="2800" b="1" spc="-45" dirty="0"/>
              <a:t>7. </a:t>
            </a:r>
            <a:r>
              <a:rPr lang="en-IN" sz="2800" b="1" spc="-45" dirty="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532580-B1F6-F454-ECF7-8758B78F7BB2}"/>
              </a:ext>
            </a:extLst>
          </p:cNvPr>
          <p:cNvSpPr txBox="1"/>
          <p:nvPr/>
        </p:nvSpPr>
        <p:spPr>
          <a:xfrm>
            <a:off x="865239" y="1795268"/>
            <a:ext cx="10599173" cy="725648"/>
          </a:xfrm>
          <a:prstGeom prst="rect">
            <a:avLst/>
          </a:prstGeom>
          <a:noFill/>
        </p:spPr>
        <p:txBody>
          <a:bodyPr wrap="square">
            <a:spAutoFit/>
          </a:bodyPr>
          <a:lstStyle/>
          <a:p>
            <a:pPr marL="12700">
              <a:lnSpc>
                <a:spcPts val="2500"/>
              </a:lnSpc>
              <a:spcBef>
                <a:spcPts val="100"/>
              </a:spcBef>
            </a:pPr>
            <a:endParaRPr lang="en-US" sz="2400" b="1" spc="-10" dirty="0">
              <a:latin typeface="Times New Roman"/>
              <a:cs typeface="Times New Roman"/>
            </a:endParaRPr>
          </a:p>
          <a:p>
            <a:pPr marL="12700">
              <a:lnSpc>
                <a:spcPts val="2500"/>
              </a:lnSpc>
              <a:spcBef>
                <a:spcPts val="100"/>
              </a:spcBef>
            </a:pPr>
            <a:endParaRPr lang="en-US" dirty="0">
              <a:latin typeface="Times New Roman"/>
              <a:cs typeface="Times New Roman"/>
            </a:endParaRPr>
          </a:p>
        </p:txBody>
      </p:sp>
      <p:sp>
        <p:nvSpPr>
          <p:cNvPr id="4" name="TextBox 3">
            <a:extLst>
              <a:ext uri="{FF2B5EF4-FFF2-40B4-BE49-F238E27FC236}">
                <a16:creationId xmlns:a16="http://schemas.microsoft.com/office/drawing/2014/main" id="{53A8291C-CBBE-3CA7-1EC2-6E778D30CF51}"/>
              </a:ext>
            </a:extLst>
          </p:cNvPr>
          <p:cNvSpPr txBox="1"/>
          <p:nvPr/>
        </p:nvSpPr>
        <p:spPr>
          <a:xfrm>
            <a:off x="727587" y="1584799"/>
            <a:ext cx="10962967" cy="3785652"/>
          </a:xfrm>
          <a:prstGeom prst="rect">
            <a:avLst/>
          </a:prstGeom>
          <a:noFill/>
        </p:spPr>
        <p:txBody>
          <a:bodyPr wrap="square">
            <a:spAutoFit/>
          </a:bodyPr>
          <a:lstStyle/>
          <a:p>
            <a:pPr algn="just">
              <a:buNone/>
            </a:pPr>
            <a:r>
              <a:rPr lang="en-US" sz="2400" dirty="0">
                <a:latin typeface="Times New Roman" panose="02020603050405020304" pitchFamily="18" charset="0"/>
                <a:cs typeface="Times New Roman" panose="02020603050405020304" pitchFamily="18" charset="0"/>
              </a:rPr>
              <a:t>In this project, machine learning models—Linear Regression, LSTM, and GRU—were developed and evaluated for stock price prediction using historical data and financial indicators. After training and testing on preprocessed datasets, the GRU model achieved the highest accuracy of </a:t>
            </a:r>
            <a:r>
              <a:rPr lang="en-US" sz="2400" b="1" dirty="0">
                <a:latin typeface="Times New Roman" panose="02020603050405020304" pitchFamily="18" charset="0"/>
                <a:cs typeface="Times New Roman" panose="02020603050405020304" pitchFamily="18" charset="0"/>
              </a:rPr>
              <a:t>92.5%</a:t>
            </a:r>
            <a:r>
              <a:rPr lang="en-US" sz="2400" dirty="0">
                <a:latin typeface="Times New Roman" panose="02020603050405020304" pitchFamily="18" charset="0"/>
                <a:cs typeface="Times New Roman" panose="02020603050405020304" pitchFamily="18" charset="0"/>
              </a:rPr>
              <a:t>, closely followed by LSTM at </a:t>
            </a:r>
            <a:r>
              <a:rPr lang="en-US" sz="2400" b="1" dirty="0">
                <a:latin typeface="Times New Roman" panose="02020603050405020304" pitchFamily="18" charset="0"/>
                <a:cs typeface="Times New Roman" panose="02020603050405020304" pitchFamily="18" charset="0"/>
              </a:rPr>
              <a:t>90.8%</a:t>
            </a:r>
            <a:r>
              <a:rPr lang="en-US" sz="2400" dirty="0">
                <a:latin typeface="Times New Roman" panose="02020603050405020304" pitchFamily="18" charset="0"/>
                <a:cs typeface="Times New Roman" panose="02020603050405020304" pitchFamily="18" charset="0"/>
              </a:rPr>
              <a:t>, while Linear Regression lagged behind with </a:t>
            </a:r>
            <a:r>
              <a:rPr lang="en-US" sz="2400" b="1" dirty="0">
                <a:latin typeface="Times New Roman" panose="02020603050405020304" pitchFamily="18" charset="0"/>
                <a:cs typeface="Times New Roman" panose="02020603050405020304" pitchFamily="18" charset="0"/>
              </a:rPr>
              <a:t>85.4%</a:t>
            </a:r>
            <a:r>
              <a:rPr lang="en-US" sz="2400" dirty="0">
                <a:latin typeface="Times New Roman" panose="02020603050405020304" pitchFamily="18" charset="0"/>
                <a:cs typeface="Times New Roman" panose="02020603050405020304" pitchFamily="18" charset="0"/>
              </a:rPr>
              <a:t>. These results confirm that deep learning models, especially GRU, are more effective in capturing sequential patterns and market dynamics.</a:t>
            </a:r>
          </a:p>
          <a:p>
            <a:pPr algn="just"/>
            <a:r>
              <a:rPr lang="en-US" sz="2400" dirty="0">
                <a:latin typeface="Times New Roman" panose="02020603050405020304" pitchFamily="18" charset="0"/>
                <a:cs typeface="Times New Roman" panose="02020603050405020304" pitchFamily="18" charset="0"/>
              </a:rPr>
              <a:t>The project also integrated APIs like </a:t>
            </a:r>
            <a:r>
              <a:rPr lang="en-US" sz="2400" dirty="0" err="1">
                <a:latin typeface="Times New Roman" panose="02020603050405020304" pitchFamily="18" charset="0"/>
                <a:cs typeface="Times New Roman" panose="02020603050405020304" pitchFamily="18" charset="0"/>
              </a:rPr>
              <a:t>NewsApi</a:t>
            </a:r>
            <a:r>
              <a:rPr lang="en-US" sz="2400" dirty="0">
                <a:latin typeface="Times New Roman" panose="02020603050405020304" pitchFamily="18" charset="0"/>
                <a:cs typeface="Times New Roman" panose="02020603050405020304" pitchFamily="18" charset="0"/>
              </a:rPr>
              <a:t> and Alpha Vintage, adding real-time news and financial data to enhance prediction reliability. A Flask-based web interface was implemented to display predictions in a user-friendly format. </a:t>
            </a:r>
          </a:p>
        </p:txBody>
      </p:sp>
    </p:spTree>
    <p:extLst>
      <p:ext uri="{BB962C8B-B14F-4D97-AF65-F5344CB8AC3E}">
        <p14:creationId xmlns:p14="http://schemas.microsoft.com/office/powerpoint/2010/main" val="431794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643736-68C2-417A-852C-7C955F0208CD}"/>
              </a:ext>
            </a:extLst>
          </p:cNvPr>
          <p:cNvSpPr txBox="1"/>
          <p:nvPr/>
        </p:nvSpPr>
        <p:spPr>
          <a:xfrm>
            <a:off x="4437916" y="2505670"/>
            <a:ext cx="4568431" cy="923330"/>
          </a:xfrm>
          <a:prstGeom prst="rect">
            <a:avLst/>
          </a:prstGeom>
          <a:noFill/>
        </p:spPr>
        <p:txBody>
          <a:bodyPr wrap="square">
            <a:spAutoFit/>
          </a:bodyPr>
          <a:lstStyle/>
          <a:p>
            <a:r>
              <a:rPr lang="en-IN" sz="5400" b="1" spc="-70" dirty="0">
                <a:latin typeface="Times New Roman" panose="02020603050405020304" pitchFamily="18" charset="0"/>
                <a:cs typeface="Times New Roman" panose="02020603050405020304" pitchFamily="18" charset="0"/>
              </a:rPr>
              <a:t>Thank</a:t>
            </a:r>
            <a:r>
              <a:rPr lang="en-IN" sz="5400" b="1" spc="-170" dirty="0">
                <a:latin typeface="Times New Roman" panose="02020603050405020304" pitchFamily="18" charset="0"/>
                <a:cs typeface="Times New Roman" panose="02020603050405020304" pitchFamily="18" charset="0"/>
              </a:rPr>
              <a:t> </a:t>
            </a:r>
            <a:r>
              <a:rPr lang="en-IN" sz="5400" b="1" spc="-45" dirty="0">
                <a:latin typeface="Times New Roman" panose="02020603050405020304" pitchFamily="18" charset="0"/>
                <a:cs typeface="Times New Roman" panose="02020603050405020304" pitchFamily="18" charset="0"/>
              </a:rPr>
              <a:t>You</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018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3D5E81-368A-A804-E323-7D9636163EDD}"/>
              </a:ext>
            </a:extLst>
          </p:cNvPr>
          <p:cNvSpPr txBox="1"/>
          <p:nvPr/>
        </p:nvSpPr>
        <p:spPr>
          <a:xfrm>
            <a:off x="1120877" y="1759974"/>
            <a:ext cx="5958348" cy="3730317"/>
          </a:xfrm>
          <a:prstGeom prst="rect">
            <a:avLst/>
          </a:prstGeom>
          <a:noFill/>
        </p:spPr>
        <p:txBody>
          <a:bodyPr wrap="square">
            <a:spAutoFit/>
          </a:bodyPr>
          <a:lstStyle/>
          <a:p>
            <a:pPr marL="12700">
              <a:lnSpc>
                <a:spcPct val="150000"/>
              </a:lnSpc>
              <a:spcBef>
                <a:spcPts val="95"/>
              </a:spcBef>
              <a:tabLst>
                <a:tab pos="235585" algn="l"/>
              </a:tabLst>
            </a:pPr>
            <a:r>
              <a:rPr lang="en-US" sz="2000" b="1" spc="140" dirty="0">
                <a:latin typeface="Times New Roman"/>
                <a:cs typeface="Times New Roman"/>
              </a:rPr>
              <a:t>1.INTRODUCTION</a:t>
            </a:r>
            <a:endParaRPr lang="en-US" sz="2000" b="1" dirty="0">
              <a:latin typeface="Times New Roman"/>
              <a:cs typeface="Times New Roman"/>
            </a:endParaRPr>
          </a:p>
          <a:p>
            <a:pPr marL="12700">
              <a:lnSpc>
                <a:spcPct val="150000"/>
              </a:lnSpc>
              <a:tabLst>
                <a:tab pos="235585" algn="l"/>
              </a:tabLst>
            </a:pPr>
            <a:r>
              <a:rPr lang="en-US" sz="2000" b="1" spc="100" dirty="0">
                <a:latin typeface="Times New Roman"/>
                <a:cs typeface="Times New Roman"/>
              </a:rPr>
              <a:t>2. OBJECTIVES</a:t>
            </a:r>
          </a:p>
          <a:p>
            <a:pPr marL="12700">
              <a:lnSpc>
                <a:spcPct val="150000"/>
              </a:lnSpc>
              <a:tabLst>
                <a:tab pos="235585" algn="l"/>
              </a:tabLst>
            </a:pPr>
            <a:r>
              <a:rPr lang="en-US" sz="2000" b="1" spc="140" dirty="0">
                <a:latin typeface="Times New Roman"/>
                <a:cs typeface="Times New Roman"/>
              </a:rPr>
              <a:t>3.</a:t>
            </a:r>
            <a:r>
              <a:rPr lang="en-US" sz="2000" b="1" spc="100" dirty="0">
                <a:latin typeface="Times New Roman"/>
                <a:cs typeface="Times New Roman"/>
              </a:rPr>
              <a:t> CONCEPTS</a:t>
            </a:r>
            <a:r>
              <a:rPr lang="en-US" sz="2000" b="1" dirty="0">
                <a:latin typeface="Times New Roman"/>
                <a:cs typeface="Times New Roman"/>
              </a:rPr>
              <a:t> </a:t>
            </a:r>
            <a:r>
              <a:rPr lang="en-US" sz="2000" b="1" spc="175" dirty="0">
                <a:latin typeface="Times New Roman"/>
                <a:cs typeface="Times New Roman"/>
              </a:rPr>
              <a:t>AND</a:t>
            </a:r>
            <a:r>
              <a:rPr lang="en-US" sz="2000" b="1" dirty="0">
                <a:latin typeface="Times New Roman"/>
                <a:cs typeface="Times New Roman"/>
              </a:rPr>
              <a:t> </a:t>
            </a:r>
            <a:r>
              <a:rPr lang="en-US" sz="2000" b="1" spc="125" dirty="0">
                <a:latin typeface="Times New Roman"/>
                <a:cs typeface="Times New Roman"/>
              </a:rPr>
              <a:t>METHODS</a:t>
            </a:r>
            <a:r>
              <a:rPr lang="en-US" sz="2000" b="1" spc="140" dirty="0">
                <a:latin typeface="Times New Roman"/>
                <a:cs typeface="Times New Roman"/>
              </a:rPr>
              <a:t> </a:t>
            </a:r>
          </a:p>
          <a:p>
            <a:pPr marL="12700">
              <a:lnSpc>
                <a:spcPct val="150000"/>
              </a:lnSpc>
              <a:tabLst>
                <a:tab pos="235585" algn="l"/>
              </a:tabLst>
            </a:pPr>
            <a:r>
              <a:rPr lang="en-US" sz="2000" b="1" spc="120" dirty="0">
                <a:latin typeface="Times New Roman"/>
                <a:cs typeface="Times New Roman"/>
              </a:rPr>
              <a:t>4.TOOLS AND LANGUAGE</a:t>
            </a:r>
            <a:endParaRPr lang="en-US" sz="2000" b="1" dirty="0">
              <a:latin typeface="Times New Roman"/>
              <a:cs typeface="Times New Roman"/>
            </a:endParaRPr>
          </a:p>
          <a:p>
            <a:pPr marL="12700">
              <a:lnSpc>
                <a:spcPct val="150000"/>
              </a:lnSpc>
            </a:pPr>
            <a:r>
              <a:rPr lang="en-US" sz="2000" b="1" dirty="0">
                <a:latin typeface="Times New Roman"/>
                <a:cs typeface="Times New Roman"/>
              </a:rPr>
              <a:t>5.</a:t>
            </a:r>
            <a:r>
              <a:rPr lang="en-US" sz="2000" b="1" spc="10" dirty="0">
                <a:latin typeface="Times New Roman"/>
                <a:cs typeface="Times New Roman"/>
              </a:rPr>
              <a:t> PROCESS AND ARCHITECTURE</a:t>
            </a:r>
            <a:endParaRPr lang="en-US" sz="2000" b="1" dirty="0">
              <a:latin typeface="Times New Roman"/>
              <a:cs typeface="Times New Roman"/>
            </a:endParaRPr>
          </a:p>
          <a:p>
            <a:pPr marL="12700">
              <a:lnSpc>
                <a:spcPct val="150000"/>
              </a:lnSpc>
              <a:tabLst>
                <a:tab pos="235585" algn="l"/>
              </a:tabLst>
            </a:pPr>
            <a:r>
              <a:rPr lang="en-US" sz="2000" b="1" spc="90" dirty="0">
                <a:latin typeface="Times New Roman"/>
                <a:cs typeface="Times New Roman"/>
              </a:rPr>
              <a:t>6.FLOWCHART</a:t>
            </a:r>
            <a:endParaRPr lang="en-US" sz="2000" b="1" dirty="0">
              <a:latin typeface="Times New Roman"/>
              <a:cs typeface="Times New Roman"/>
            </a:endParaRPr>
          </a:p>
          <a:p>
            <a:pPr marL="12700">
              <a:lnSpc>
                <a:spcPct val="150000"/>
              </a:lnSpc>
              <a:tabLst>
                <a:tab pos="235585" algn="l"/>
              </a:tabLst>
            </a:pPr>
            <a:r>
              <a:rPr lang="en-US" sz="2000" b="1" spc="120" dirty="0">
                <a:latin typeface="Times New Roman"/>
                <a:cs typeface="Times New Roman"/>
              </a:rPr>
              <a:t>7.CONCLUSION</a:t>
            </a:r>
            <a:r>
              <a:rPr lang="en-US" sz="2000" b="1" spc="15" dirty="0">
                <a:latin typeface="Times New Roman"/>
                <a:cs typeface="Times New Roman"/>
              </a:rPr>
              <a:t> </a:t>
            </a:r>
            <a:endParaRPr lang="en-US" sz="2000" b="1" spc="175" dirty="0">
              <a:latin typeface="Times New Roman"/>
              <a:cs typeface="Times New Roman"/>
            </a:endParaRPr>
          </a:p>
          <a:p>
            <a:pPr marL="12700">
              <a:lnSpc>
                <a:spcPct val="150000"/>
              </a:lnSpc>
              <a:tabLst>
                <a:tab pos="235585" algn="l"/>
              </a:tabLst>
            </a:pPr>
            <a:r>
              <a:rPr lang="en-US" sz="2000" b="1" spc="175" dirty="0">
                <a:latin typeface="Times New Roman"/>
                <a:cs typeface="Times New Roman"/>
              </a:rPr>
              <a:t>8. LIST OF PUBLICATIONS</a:t>
            </a:r>
            <a:endParaRPr lang="en-US" sz="2000" b="1" dirty="0">
              <a:latin typeface="Times New Roman"/>
              <a:cs typeface="Times New Roman"/>
            </a:endParaRPr>
          </a:p>
        </p:txBody>
      </p:sp>
      <p:sp>
        <p:nvSpPr>
          <p:cNvPr id="5" name="TextBox 4">
            <a:extLst>
              <a:ext uri="{FF2B5EF4-FFF2-40B4-BE49-F238E27FC236}">
                <a16:creationId xmlns:a16="http://schemas.microsoft.com/office/drawing/2014/main" id="{38FC0130-4AC2-C3A5-8E3E-C8D5071D9881}"/>
              </a:ext>
            </a:extLst>
          </p:cNvPr>
          <p:cNvSpPr txBox="1"/>
          <p:nvPr/>
        </p:nvSpPr>
        <p:spPr>
          <a:xfrm>
            <a:off x="1120877" y="719902"/>
            <a:ext cx="6096000" cy="523220"/>
          </a:xfrm>
          <a:prstGeom prst="rect">
            <a:avLst/>
          </a:prstGeom>
          <a:noFill/>
        </p:spPr>
        <p:txBody>
          <a:bodyPr wrap="square">
            <a:spAutoFit/>
          </a:bodyPr>
          <a:lstStyle/>
          <a:p>
            <a:r>
              <a:rPr lang="en-IN" sz="2800" b="1" spc="-25" dirty="0">
                <a:latin typeface="Times New Roman" panose="02020603050405020304" pitchFamily="18" charset="0"/>
                <a:cs typeface="Times New Roman" panose="02020603050405020304" pitchFamily="18" charset="0"/>
              </a:rPr>
              <a:t>OUTLINE</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33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BDAA9E-787E-A032-6032-307B0180A0F4}"/>
              </a:ext>
            </a:extLst>
          </p:cNvPr>
          <p:cNvSpPr txBox="1"/>
          <p:nvPr/>
        </p:nvSpPr>
        <p:spPr>
          <a:xfrm>
            <a:off x="491613" y="1632155"/>
            <a:ext cx="10943303" cy="3785652"/>
          </a:xfrm>
          <a:prstGeom prst="rect">
            <a:avLst/>
          </a:prstGeom>
          <a:noFill/>
        </p:spPr>
        <p:txBody>
          <a:bodyPr wrap="square">
            <a:spAutoFit/>
          </a:bodyPr>
          <a:lstStyle/>
          <a:p>
            <a:pPr marL="12700" marR="211454" algn="just">
              <a:spcBef>
                <a:spcPts val="100"/>
              </a:spcBef>
            </a:pPr>
            <a:r>
              <a:rPr lang="en-US" sz="2400" dirty="0">
                <a:latin typeface="Times New Roman" panose="02020603050405020304" pitchFamily="18" charset="0"/>
                <a:cs typeface="Times New Roman" panose="02020603050405020304" pitchFamily="18" charset="0"/>
              </a:rPr>
              <a:t>Stock forecasting is the process of predicting the future price movements of stocks or financial assets based on historical data, market trends, and other relevant factors. It plays a crucial role for investors, traders, and financial institutions in making informed decisions, optimizing portfolios, and managing risk. However, stock forecasting is challenging due to market volatility, random noise, and complex influences such as economic events and geopolitical changes. Traditional methods like fundamental and technical analysis have limitations, as they often rely on static models. Machine learning, on the other hand, offers a dynamic, data-driven approach, allowing models to learn from vast amounts of historical data and adapt to changing market conditions.</a:t>
            </a:r>
          </a:p>
        </p:txBody>
      </p:sp>
      <p:sp>
        <p:nvSpPr>
          <p:cNvPr id="5" name="TextBox 4">
            <a:extLst>
              <a:ext uri="{FF2B5EF4-FFF2-40B4-BE49-F238E27FC236}">
                <a16:creationId xmlns:a16="http://schemas.microsoft.com/office/drawing/2014/main" id="{D352BBD7-4480-BC6C-4F39-500D320F6524}"/>
              </a:ext>
            </a:extLst>
          </p:cNvPr>
          <p:cNvSpPr txBox="1"/>
          <p:nvPr/>
        </p:nvSpPr>
        <p:spPr>
          <a:xfrm>
            <a:off x="491613" y="778447"/>
            <a:ext cx="60960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1.</a:t>
            </a:r>
            <a:r>
              <a:rPr lang="en-IN" sz="2800" b="1" spc="80" dirty="0">
                <a:latin typeface="Times New Roman" panose="02020603050405020304" pitchFamily="18" charset="0"/>
                <a:cs typeface="Times New Roman" panose="02020603050405020304" pitchFamily="18" charset="0"/>
              </a:rPr>
              <a:t> </a:t>
            </a:r>
            <a:r>
              <a:rPr lang="en-IN" sz="2800" b="1" spc="-60"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67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F586EE-2BA0-0267-2E9E-84518D77F817}"/>
              </a:ext>
            </a:extLst>
          </p:cNvPr>
          <p:cNvSpPr txBox="1"/>
          <p:nvPr/>
        </p:nvSpPr>
        <p:spPr>
          <a:xfrm>
            <a:off x="727587" y="621579"/>
            <a:ext cx="60960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2.</a:t>
            </a:r>
            <a:r>
              <a:rPr lang="en-IN" sz="2800" b="1" spc="90" dirty="0">
                <a:latin typeface="Times New Roman" panose="02020603050405020304" pitchFamily="18" charset="0"/>
                <a:cs typeface="Times New Roman" panose="02020603050405020304" pitchFamily="18" charset="0"/>
              </a:rPr>
              <a:t> </a:t>
            </a:r>
            <a:r>
              <a:rPr lang="en-IN" sz="2800" b="1" spc="-40" dirty="0">
                <a:latin typeface="Times New Roman" panose="02020603050405020304" pitchFamily="18" charset="0"/>
                <a:cs typeface="Times New Roman" panose="02020603050405020304" pitchFamily="18" charset="0"/>
              </a:rPr>
              <a:t>OBJECTIVE</a:t>
            </a:r>
            <a:endParaRPr lang="en-IN" sz="2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2ADB75A-BC8B-4086-2D8F-92E137F185DA}"/>
              </a:ext>
            </a:extLst>
          </p:cNvPr>
          <p:cNvSpPr txBox="1"/>
          <p:nvPr/>
        </p:nvSpPr>
        <p:spPr>
          <a:xfrm>
            <a:off x="570270" y="1544274"/>
            <a:ext cx="11012129" cy="5709255"/>
          </a:xfrm>
          <a:prstGeom prst="rect">
            <a:avLst/>
          </a:prstGeom>
          <a:noFill/>
        </p:spPr>
        <p:txBody>
          <a:bodyPr wrap="square">
            <a:spAutoFit/>
          </a:bodyPr>
          <a:lstStyle/>
          <a:p>
            <a:pPr marL="12700" marR="41275" algn="just">
              <a:spcBef>
                <a:spcPts val="234"/>
              </a:spcBef>
            </a:pPr>
            <a:r>
              <a:rPr lang="en-US" sz="2400" dirty="0"/>
              <a:t>The goal is to develop a machine learning model for predicting stock price movements by exploring and comparing different techniques, including Linear Regression, Long Short-Term Memory (LSTM), and Gated Recurrent Units (GRU). By leveraging the strengths of these models, the aim is to improve the accuracy of stock price forecasts and better capture the complex temporal dependencies in financial data. The models will be rigorously evaluated using performance metrics such as Root Mean Squared Error (RMSE) to ensure reliable and precise predictions, ultimately helping investors and traders make more informed decisions. Additionally, the study will analyze the impact of hyperparameter tuning and feature selection on model performance to optimize forecasting results. The project also seeks to address challenges posed by market volatility and noise by incorporating techniques that enhance the model’s robustness and adaptability to changing market conditions.</a:t>
            </a:r>
          </a:p>
          <a:p>
            <a:pPr marL="12700" marR="41275" algn="just">
              <a:spcBef>
                <a:spcPts val="234"/>
              </a:spcBef>
            </a:pPr>
            <a:endParaRPr lang="en-US" sz="2400" dirty="0">
              <a:latin typeface="Times New Roman" panose="02020603050405020304" pitchFamily="18" charset="0"/>
              <a:cs typeface="Times New Roman" panose="02020603050405020304" pitchFamily="18" charset="0"/>
            </a:endParaRPr>
          </a:p>
          <a:p>
            <a:pPr marL="12700" marR="41275" algn="just">
              <a:spcBef>
                <a:spcPts val="234"/>
              </a:spcBef>
            </a:pPr>
            <a:endParaRPr lang="en-US" sz="2400" dirty="0">
              <a:latin typeface="Times New Roman" panose="02020603050405020304" pitchFamily="18" charset="0"/>
              <a:cs typeface="Times New Roman" panose="02020603050405020304" pitchFamily="18" charset="0"/>
            </a:endParaRPr>
          </a:p>
          <a:p>
            <a:pPr marL="12700" marR="41275" algn="just">
              <a:spcBef>
                <a:spcPts val="234"/>
              </a:spcBef>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425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F08868-F06E-055F-1914-4553B745C770}"/>
              </a:ext>
            </a:extLst>
          </p:cNvPr>
          <p:cNvSpPr>
            <a:spLocks noChangeArrowheads="1"/>
          </p:cNvSpPr>
          <p:nvPr/>
        </p:nvSpPr>
        <p:spPr bwMode="auto">
          <a:xfrm rot="10800000" flipV="1">
            <a:off x="294967" y="1545033"/>
            <a:ext cx="1145458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Predictive Goal: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Forecast future stock price movements using historical and market data.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Market Complexity: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Address challenges like volatility, random noise, and external influences (economic, political, etc.).</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Limitations of Traditional Methods: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Move beyond static models used in fundamental and technical analysis.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Approach: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data-driven models (Linear Regression, LSTM, GRU) to capture complex, nonlinear, and time-based patterns.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Forecasting Accuracy: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Improve prediction precision with models capable of adapting to changing market conditions.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Measurement: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Evaluate predictions using metrics like Root Mean Squared Error (RMSE) for accuracy and reliability.</a:t>
            </a:r>
          </a:p>
        </p:txBody>
      </p:sp>
      <p:sp>
        <p:nvSpPr>
          <p:cNvPr id="3" name="TextBox 2">
            <a:extLst>
              <a:ext uri="{FF2B5EF4-FFF2-40B4-BE49-F238E27FC236}">
                <a16:creationId xmlns:a16="http://schemas.microsoft.com/office/drawing/2014/main" id="{E7047D5C-2154-1E59-E08E-2C9248A10F44}"/>
              </a:ext>
            </a:extLst>
          </p:cNvPr>
          <p:cNvSpPr txBox="1"/>
          <p:nvPr/>
        </p:nvSpPr>
        <p:spPr>
          <a:xfrm>
            <a:off x="294967" y="452284"/>
            <a:ext cx="347078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3. CONCEPT</a:t>
            </a:r>
          </a:p>
        </p:txBody>
      </p:sp>
    </p:spTree>
    <p:extLst>
      <p:ext uri="{BB962C8B-B14F-4D97-AF65-F5344CB8AC3E}">
        <p14:creationId xmlns:p14="http://schemas.microsoft.com/office/powerpoint/2010/main" val="332168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0C7279-30CD-F853-E362-CD57C2467E75}"/>
              </a:ext>
            </a:extLst>
          </p:cNvPr>
          <p:cNvSpPr txBox="1"/>
          <p:nvPr/>
        </p:nvSpPr>
        <p:spPr>
          <a:xfrm>
            <a:off x="555523" y="1563330"/>
            <a:ext cx="11080954" cy="4524315"/>
          </a:xfrm>
          <a:prstGeom prst="rect">
            <a:avLst/>
          </a:prstGeom>
          <a:noFill/>
        </p:spPr>
        <p:txBody>
          <a:bodyPr wrap="square">
            <a:spAutoFit/>
          </a:bodyPr>
          <a:lstStyle/>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Collection &amp; Preprocessing:</a:t>
            </a:r>
            <a:r>
              <a:rPr lang="en-US" sz="2400" dirty="0">
                <a:latin typeface="Times New Roman" panose="02020603050405020304" pitchFamily="18" charset="0"/>
                <a:cs typeface="Times New Roman" panose="02020603050405020304" pitchFamily="18" charset="0"/>
              </a:rPr>
              <a:t> Gather historical stock data, clean, normalize, and prepare it for modeling.</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Feature Engineering:</a:t>
            </a:r>
            <a:r>
              <a:rPr lang="en-US" sz="2400" dirty="0">
                <a:latin typeface="Times New Roman" panose="02020603050405020304" pitchFamily="18" charset="0"/>
                <a:cs typeface="Times New Roman" panose="02020603050405020304" pitchFamily="18" charset="0"/>
              </a:rPr>
              <a:t> Create or select important indicators (e.g., moving averages, trading volume, momentum).</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 Development:</a:t>
            </a:r>
            <a:r>
              <a:rPr lang="en-US" sz="2400" dirty="0">
                <a:latin typeface="Times New Roman" panose="02020603050405020304" pitchFamily="18" charset="0"/>
                <a:cs typeface="Times New Roman" panose="02020603050405020304" pitchFamily="18" charset="0"/>
              </a:rPr>
              <a:t> Build and train machine learning models – Linear Regression (baseline), LSTM, and GRU (for time-series data).</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Hyperparameter Tuning:</a:t>
            </a:r>
            <a:r>
              <a:rPr lang="en-US" sz="2400" dirty="0">
                <a:latin typeface="Times New Roman" panose="02020603050405020304" pitchFamily="18" charset="0"/>
                <a:cs typeface="Times New Roman" panose="02020603050405020304" pitchFamily="18" charset="0"/>
              </a:rPr>
              <a:t> Adjust learning rate, number of layers, sequence length, etc., to optimize model performance.</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 Evaluation:</a:t>
            </a:r>
            <a:r>
              <a:rPr lang="en-US" sz="2400" dirty="0">
                <a:latin typeface="Times New Roman" panose="02020603050405020304" pitchFamily="18" charset="0"/>
                <a:cs typeface="Times New Roman" panose="02020603050405020304" pitchFamily="18" charset="0"/>
              </a:rPr>
              <a:t> Use metrics like RMSE, MAE, and MAPE to assess accuracy on test datasets.</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 Comparison &amp; Selection:</a:t>
            </a:r>
            <a:r>
              <a:rPr lang="en-US" sz="2400" dirty="0">
                <a:latin typeface="Times New Roman" panose="02020603050405020304" pitchFamily="18" charset="0"/>
                <a:cs typeface="Times New Roman" panose="02020603050405020304" pitchFamily="18" charset="0"/>
              </a:rPr>
              <a:t> Compare results and select the most accurate, robust model for forecasting real-world stock prices</a:t>
            </a:r>
            <a:r>
              <a:rPr lang="en-US" sz="2400" dirty="0"/>
              <a:t>.</a:t>
            </a:r>
          </a:p>
        </p:txBody>
      </p:sp>
      <p:sp>
        <p:nvSpPr>
          <p:cNvPr id="4" name="TextBox 3">
            <a:extLst>
              <a:ext uri="{FF2B5EF4-FFF2-40B4-BE49-F238E27FC236}">
                <a16:creationId xmlns:a16="http://schemas.microsoft.com/office/drawing/2014/main" id="{5CDBADCC-558B-8707-8E9C-A32FE1A95B51}"/>
              </a:ext>
            </a:extLst>
          </p:cNvPr>
          <p:cNvSpPr txBox="1"/>
          <p:nvPr/>
        </p:nvSpPr>
        <p:spPr>
          <a:xfrm>
            <a:off x="555523" y="471948"/>
            <a:ext cx="3239729"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METHOD</a:t>
            </a:r>
          </a:p>
        </p:txBody>
      </p:sp>
    </p:spTree>
    <p:extLst>
      <p:ext uri="{BB962C8B-B14F-4D97-AF65-F5344CB8AC3E}">
        <p14:creationId xmlns:p14="http://schemas.microsoft.com/office/powerpoint/2010/main" val="4131092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10105-202D-C5BF-A7FD-6B4A2C6B5D2D}"/>
              </a:ext>
            </a:extLst>
          </p:cNvPr>
          <p:cNvSpPr txBox="1"/>
          <p:nvPr/>
        </p:nvSpPr>
        <p:spPr>
          <a:xfrm>
            <a:off x="766916" y="919783"/>
            <a:ext cx="60960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4.</a:t>
            </a:r>
            <a:r>
              <a:rPr lang="en-IN" sz="2800" b="1" spc="-1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TOOLS</a:t>
            </a:r>
            <a:r>
              <a:rPr lang="en-IN" sz="2800" b="1" spc="-5" dirty="0">
                <a:latin typeface="Times New Roman" panose="02020603050405020304" pitchFamily="18" charset="0"/>
                <a:cs typeface="Times New Roman" panose="02020603050405020304" pitchFamily="18" charset="0"/>
              </a:rPr>
              <a:t> </a:t>
            </a:r>
            <a:r>
              <a:rPr lang="en-IN" sz="2800" b="1" spc="-60" dirty="0">
                <a:latin typeface="Times New Roman" panose="02020603050405020304" pitchFamily="18" charset="0"/>
                <a:cs typeface="Times New Roman" panose="02020603050405020304" pitchFamily="18" charset="0"/>
              </a:rPr>
              <a:t>AND</a:t>
            </a:r>
            <a:r>
              <a:rPr lang="en-IN" sz="2800" b="1" spc="-5" dirty="0">
                <a:latin typeface="Times New Roman" panose="02020603050405020304" pitchFamily="18" charset="0"/>
                <a:cs typeface="Times New Roman" panose="02020603050405020304" pitchFamily="18" charset="0"/>
              </a:rPr>
              <a:t> </a:t>
            </a:r>
            <a:r>
              <a:rPr lang="en-IN" sz="2800" b="1" spc="-10" dirty="0">
                <a:latin typeface="Times New Roman" panose="02020603050405020304" pitchFamily="18" charset="0"/>
                <a:cs typeface="Times New Roman" panose="02020603050405020304" pitchFamily="18" charset="0"/>
              </a:rPr>
              <a:t>LANGUAGES</a:t>
            </a:r>
            <a:endParaRPr lang="en-IN" sz="2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036A524-A9A8-A784-B835-D768A52F97FB}"/>
              </a:ext>
            </a:extLst>
          </p:cNvPr>
          <p:cNvSpPr txBox="1"/>
          <p:nvPr/>
        </p:nvSpPr>
        <p:spPr>
          <a:xfrm>
            <a:off x="766916" y="1723298"/>
            <a:ext cx="3746090" cy="415498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Flask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Y</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finance</a:t>
            </a: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T</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ensorflow</a:t>
            </a: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N</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umpy</a:t>
            </a: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Pandas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Scikit-learn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T</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extblob</a:t>
            </a: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Flask-login</a:t>
            </a:r>
          </a:p>
          <a:p>
            <a:pPr marL="0" marR="0" lvl="0" indent="0" algn="l" defTabSz="914400" rtl="0" eaLnBrk="0" fontAlgn="base" latinLnBrk="0" hangingPunct="0">
              <a:lnSpc>
                <a:spcPct val="100000"/>
              </a:lnSpc>
              <a:spcBef>
                <a:spcPct val="0"/>
              </a:spcBef>
              <a:spcAft>
                <a:spcPct val="0"/>
              </a:spcAft>
              <a:buClrTx/>
              <a:buSzTx/>
              <a:buFontTx/>
              <a:buChar char="•"/>
              <a:tabLst/>
            </a:pP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NewsApi</a:t>
            </a:r>
            <a:endParaRPr lang="en-US" sz="24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400" b="1" dirty="0">
                <a:latin typeface="Times New Roman" panose="02020603050405020304" pitchFamily="18" charset="0"/>
                <a:cs typeface="Times New Roman" panose="02020603050405020304" pitchFamily="18" charset="0"/>
              </a:rPr>
              <a:t> Alpha Vintage API</a:t>
            </a:r>
          </a:p>
          <a:p>
            <a:pPr marL="0" marR="0" lvl="0" indent="0" algn="l" defTabSz="914400" rtl="0" eaLnBrk="0" fontAlgn="base" latinLnBrk="0" hangingPunct="0">
              <a:lnSpc>
                <a:spcPct val="100000"/>
              </a:lnSpc>
              <a:spcBef>
                <a:spcPct val="0"/>
              </a:spcBef>
              <a:spcAft>
                <a:spcPct val="0"/>
              </a:spcAft>
              <a:buClrTx/>
              <a:buSzTx/>
              <a:buFontTx/>
              <a:buChar char="•"/>
              <a:tabLst/>
            </a:pP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Finhub</a:t>
            </a:r>
            <a:r>
              <a:rPr lang="en-US" sz="2400" b="1" dirty="0">
                <a:latin typeface="Times New Roman" panose="02020603050405020304" pitchFamily="18" charset="0"/>
                <a:cs typeface="Times New Roman" panose="02020603050405020304" pitchFamily="18" charset="0"/>
              </a:rPr>
              <a:t> API</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B0AC9CD-A965-E06E-FECD-0AA6DE45BCAA}"/>
              </a:ext>
            </a:extLst>
          </p:cNvPr>
          <p:cNvPicPr>
            <a:picLocks noChangeAspect="1"/>
          </p:cNvPicPr>
          <p:nvPr/>
        </p:nvPicPr>
        <p:blipFill>
          <a:blip r:embed="rId2"/>
          <a:stretch>
            <a:fillRect/>
          </a:stretch>
        </p:blipFill>
        <p:spPr>
          <a:xfrm>
            <a:off x="4399355" y="2807109"/>
            <a:ext cx="6307973" cy="2819400"/>
          </a:xfrm>
          <a:prstGeom prst="rect">
            <a:avLst/>
          </a:prstGeom>
        </p:spPr>
      </p:pic>
    </p:spTree>
    <p:extLst>
      <p:ext uri="{BB962C8B-B14F-4D97-AF65-F5344CB8AC3E}">
        <p14:creationId xmlns:p14="http://schemas.microsoft.com/office/powerpoint/2010/main" val="185450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D4FDD-B070-8007-8EE6-8E6D6F726791}"/>
              </a:ext>
            </a:extLst>
          </p:cNvPr>
          <p:cNvSpPr txBox="1"/>
          <p:nvPr/>
        </p:nvSpPr>
        <p:spPr>
          <a:xfrm>
            <a:off x="668594" y="959846"/>
            <a:ext cx="60960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5. PROCESS</a:t>
            </a:r>
            <a:r>
              <a:rPr lang="en-IN" sz="2800" b="1" spc="-25" dirty="0">
                <a:latin typeface="Times New Roman" panose="02020603050405020304" pitchFamily="18" charset="0"/>
                <a:cs typeface="Times New Roman" panose="02020603050405020304" pitchFamily="18" charset="0"/>
              </a:rPr>
              <a:t> </a:t>
            </a:r>
            <a:r>
              <a:rPr lang="en-IN" sz="2800" b="1" spc="-60" dirty="0">
                <a:latin typeface="Times New Roman" panose="02020603050405020304" pitchFamily="18" charset="0"/>
                <a:cs typeface="Times New Roman" panose="02020603050405020304" pitchFamily="18" charset="0"/>
              </a:rPr>
              <a:t>AND</a:t>
            </a:r>
            <a:r>
              <a:rPr lang="en-IN" sz="2800" b="1" spc="-25" dirty="0">
                <a:latin typeface="Times New Roman" panose="02020603050405020304" pitchFamily="18" charset="0"/>
                <a:cs typeface="Times New Roman" panose="02020603050405020304" pitchFamily="18" charset="0"/>
              </a:rPr>
              <a:t> </a:t>
            </a:r>
            <a:r>
              <a:rPr lang="en-IN" sz="2800" b="1" spc="-45" dirty="0">
                <a:latin typeface="Times New Roman" panose="02020603050405020304" pitchFamily="18" charset="0"/>
                <a:cs typeface="Times New Roman" panose="02020603050405020304" pitchFamily="18" charset="0"/>
              </a:rPr>
              <a:t>ARCHITECTURE</a:t>
            </a:r>
            <a:endParaRPr lang="en-IN" sz="2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1D87451-AD55-4A8C-F022-8E7088BB4894}"/>
              </a:ext>
            </a:extLst>
          </p:cNvPr>
          <p:cNvSpPr txBox="1"/>
          <p:nvPr/>
        </p:nvSpPr>
        <p:spPr>
          <a:xfrm>
            <a:off x="1091380" y="2276137"/>
            <a:ext cx="4483509" cy="193899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Selection &amp; Training</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Evaluation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Forecasting &amp; Deployment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043725CA-2DA1-5392-474E-386B024FE6C1}"/>
              </a:ext>
            </a:extLst>
          </p:cNvPr>
          <p:cNvPicPr>
            <a:picLocks noChangeAspect="1"/>
          </p:cNvPicPr>
          <p:nvPr/>
        </p:nvPicPr>
        <p:blipFill>
          <a:blip r:embed="rId2"/>
          <a:stretch>
            <a:fillRect/>
          </a:stretch>
        </p:blipFill>
        <p:spPr>
          <a:xfrm>
            <a:off x="5919019" y="1941274"/>
            <a:ext cx="5558997" cy="3703038"/>
          </a:xfrm>
          <a:prstGeom prst="rect">
            <a:avLst/>
          </a:prstGeom>
        </p:spPr>
      </p:pic>
    </p:spTree>
    <p:extLst>
      <p:ext uri="{BB962C8B-B14F-4D97-AF65-F5344CB8AC3E}">
        <p14:creationId xmlns:p14="http://schemas.microsoft.com/office/powerpoint/2010/main" val="233612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C78CED-A696-AE0C-93FE-C54FDA21EB8C}"/>
              </a:ext>
            </a:extLst>
          </p:cNvPr>
          <p:cNvSpPr txBox="1"/>
          <p:nvPr/>
        </p:nvSpPr>
        <p:spPr>
          <a:xfrm>
            <a:off x="924232" y="611746"/>
            <a:ext cx="1966452" cy="523220"/>
          </a:xfrm>
          <a:prstGeom prst="rect">
            <a:avLst/>
          </a:prstGeom>
          <a:noFill/>
        </p:spPr>
        <p:txBody>
          <a:bodyPr wrap="square">
            <a:spAutoFit/>
          </a:bodyPr>
          <a:lstStyle/>
          <a:p>
            <a:r>
              <a:rPr lang="en-IN" sz="2800" b="1" spc="-30" dirty="0"/>
              <a:t>6. Flowchart</a:t>
            </a:r>
            <a:endParaRPr lang="en-IN" sz="2800" b="1" dirty="0"/>
          </a:p>
        </p:txBody>
      </p:sp>
      <p:pic>
        <p:nvPicPr>
          <p:cNvPr id="4" name="Picture 3">
            <a:extLst>
              <a:ext uri="{FF2B5EF4-FFF2-40B4-BE49-F238E27FC236}">
                <a16:creationId xmlns:a16="http://schemas.microsoft.com/office/drawing/2014/main" id="{3496B0FF-1012-1459-E433-87F7C2E5D272}"/>
              </a:ext>
            </a:extLst>
          </p:cNvPr>
          <p:cNvPicPr>
            <a:picLocks noChangeAspect="1"/>
          </p:cNvPicPr>
          <p:nvPr/>
        </p:nvPicPr>
        <p:blipFill>
          <a:blip r:embed="rId2"/>
          <a:stretch>
            <a:fillRect/>
          </a:stretch>
        </p:blipFill>
        <p:spPr>
          <a:xfrm>
            <a:off x="3920613" y="1134966"/>
            <a:ext cx="4205287" cy="5052864"/>
          </a:xfrm>
          <a:prstGeom prst="rect">
            <a:avLst/>
          </a:prstGeom>
        </p:spPr>
      </p:pic>
    </p:spTree>
    <p:extLst>
      <p:ext uri="{BB962C8B-B14F-4D97-AF65-F5344CB8AC3E}">
        <p14:creationId xmlns:p14="http://schemas.microsoft.com/office/powerpoint/2010/main" val="372504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769</Words>
  <Application>Microsoft Office PowerPoint</Application>
  <PresentationFormat>Widescreen</PresentationFormat>
  <Paragraphs>66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ROHAN URMUDE</dc:creator>
  <cp:lastModifiedBy>ROHAN URMUDE</cp:lastModifiedBy>
  <cp:revision>9</cp:revision>
  <dcterms:created xsi:type="dcterms:W3CDTF">2025-03-04T19:46:38Z</dcterms:created>
  <dcterms:modified xsi:type="dcterms:W3CDTF">2025-05-27T21:05:31Z</dcterms:modified>
</cp:coreProperties>
</file>